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0" r:id="rId3"/>
    <p:sldId id="256" r:id="rId4"/>
    <p:sldId id="27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84" r:id="rId16"/>
    <p:sldId id="269" r:id="rId17"/>
    <p:sldId id="285" r:id="rId18"/>
    <p:sldId id="271" r:id="rId19"/>
    <p:sldId id="272" r:id="rId20"/>
    <p:sldId id="273" r:id="rId21"/>
    <p:sldId id="274" r:id="rId22"/>
    <p:sldId id="276" r:id="rId23"/>
    <p:sldId id="28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660"/>
  </p:normalViewPr>
  <p:slideViewPr>
    <p:cSldViewPr snapToGrid="0">
      <p:cViewPr>
        <p:scale>
          <a:sx n="76" d="100"/>
          <a:sy n="76" d="100"/>
        </p:scale>
        <p:origin x="-317" y="3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2F1E-7F5A-466E-A582-D686612342B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D1D8-29A8-4847-9119-EE091190B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949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2F1E-7F5A-466E-A582-D686612342B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D1D8-29A8-4847-9119-EE091190B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218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2F1E-7F5A-466E-A582-D686612342B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D1D8-29A8-4847-9119-EE091190B68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878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2F1E-7F5A-466E-A582-D686612342B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D1D8-29A8-4847-9119-EE091190B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168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2F1E-7F5A-466E-A582-D686612342B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D1D8-29A8-4847-9119-EE091190B68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5862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2F1E-7F5A-466E-A582-D686612342B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D1D8-29A8-4847-9119-EE091190B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290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2F1E-7F5A-466E-A582-D686612342B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D1D8-29A8-4847-9119-EE091190B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385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2F1E-7F5A-466E-A582-D686612342B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D1D8-29A8-4847-9119-EE091190B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20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2F1E-7F5A-466E-A582-D686612342B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D1D8-29A8-4847-9119-EE091190B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262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2F1E-7F5A-466E-A582-D686612342B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D1D8-29A8-4847-9119-EE091190B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160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2F1E-7F5A-466E-A582-D686612342B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D1D8-29A8-4847-9119-EE091190B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746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2F1E-7F5A-466E-A582-D686612342B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D1D8-29A8-4847-9119-EE091190B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734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2F1E-7F5A-466E-A582-D686612342B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D1D8-29A8-4847-9119-EE091190B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26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2F1E-7F5A-466E-A582-D686612342B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D1D8-29A8-4847-9119-EE091190B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867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2F1E-7F5A-466E-A582-D686612342B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D1D8-29A8-4847-9119-EE091190B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367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2F1E-7F5A-466E-A582-D686612342B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D1D8-29A8-4847-9119-EE091190B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161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E2F1E-7F5A-466E-A582-D686612342B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CBD1D8-29A8-4847-9119-EE091190B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21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dou99@vologda-city.ru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217651330" TargetMode="External"/><Relationship Id="rId7" Type="http://schemas.openxmlformats.org/officeDocument/2006/relationships/image" Target="../media/image23.jpeg"/><Relationship Id="rId2" Type="http://schemas.openxmlformats.org/officeDocument/2006/relationships/hyperlink" Target="https://vk.com/gorcom3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dou99@vologda-city.ru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4196C35-2661-4F94-ADF3-F548ED018A74}"/>
              </a:ext>
            </a:extLst>
          </p:cNvPr>
          <p:cNvSpPr/>
          <p:nvPr/>
        </p:nvSpPr>
        <p:spPr>
          <a:xfrm>
            <a:off x="954550" y="2514715"/>
            <a:ext cx="92285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Bureausans-Bold"/>
              </a:rPr>
              <a:t>Для Вас, родители!</a:t>
            </a:r>
          </a:p>
          <a:p>
            <a:pPr algn="ctr"/>
            <a:r>
              <a:rPr lang="ru-RU" sz="5400" b="1" i="0" u="none" strike="noStrike" baseline="0" dirty="0" smtClean="0">
                <a:solidFill>
                  <a:srgbClr val="FF0000"/>
                </a:solidFill>
                <a:latin typeface="Bureausans-Bold"/>
              </a:rPr>
              <a:t>Знакомство</a:t>
            </a:r>
            <a:r>
              <a:rPr lang="ru-RU" sz="5400" b="1" i="0" u="none" strike="noStrike" dirty="0" smtClean="0">
                <a:solidFill>
                  <a:srgbClr val="FF0000"/>
                </a:solidFill>
                <a:latin typeface="Bureausans-Bold"/>
              </a:rPr>
              <a:t> с ФОП ДО</a:t>
            </a:r>
            <a:endParaRPr lang="ru-RU" sz="5400" b="1" i="0" u="none" strike="noStrike" baseline="0" dirty="0">
              <a:solidFill>
                <a:srgbClr val="FF0000"/>
              </a:solidFill>
              <a:latin typeface="Bureausans-Bold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13C3CCA-3E01-4422-A691-FF4D6E8A5F3C}"/>
              </a:ext>
            </a:extLst>
          </p:cNvPr>
          <p:cNvSpPr/>
          <p:nvPr/>
        </p:nvSpPr>
        <p:spPr>
          <a:xfrm>
            <a:off x="3337249" y="162482"/>
            <a:ext cx="5974702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– детский сад № 99 «Почемучка»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160022, г. Вологда, ул. Ярославская, д. 22-а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(8172) 78-10-08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en-US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dou99@vologda-city.ru</a:t>
            </a:r>
            <a:r>
              <a:rPr lang="ru-RU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C4DFC55-18BA-44F4-8301-E429D7C1216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0" y="264528"/>
            <a:ext cx="2346241" cy="2254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2707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A92578C-E2E6-4A39-A8F7-628E6E78ED10}"/>
              </a:ext>
            </a:extLst>
          </p:cNvPr>
          <p:cNvSpPr/>
          <p:nvPr/>
        </p:nvSpPr>
        <p:spPr>
          <a:xfrm>
            <a:off x="1838188" y="138424"/>
            <a:ext cx="8435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Bureausans-Bold"/>
              </a:rPr>
              <a:t>Основные цели взаимодействия </a:t>
            </a:r>
            <a:r>
              <a:rPr lang="ru-RU" sz="4000" b="1" dirty="0" smtClean="0">
                <a:latin typeface="Bureausans-Bold"/>
              </a:rPr>
              <a:t>с родителями</a:t>
            </a:r>
            <a:endParaRPr lang="ru-RU" sz="4000" b="1" dirty="0">
              <a:latin typeface="Bureausans-Bold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17EB51B-30F8-4250-9AB4-FC95C3A80C2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71602"/>
            <a:ext cx="1474236" cy="13902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0711B0B-DADF-4B0E-83BC-40DF5B130157}"/>
              </a:ext>
            </a:extLst>
          </p:cNvPr>
          <p:cNvSpPr/>
          <p:nvPr/>
        </p:nvSpPr>
        <p:spPr>
          <a:xfrm>
            <a:off x="974080" y="1709118"/>
            <a:ext cx="81269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обеспечить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педагогическую поддержку семьи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повысить компетентность родителей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вопросах образования, охраны и укрепления здоровья детей;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обеспечить единство подходов к воспитанию и обучению детей в условиях ДОО и семьи;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повысить воспитательный потенциал семьи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5080" r="14203" b="3788"/>
          <a:stretch/>
        </p:blipFill>
        <p:spPr bwMode="auto">
          <a:xfrm>
            <a:off x="3502324" y="4386774"/>
            <a:ext cx="2665298" cy="233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549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603F1FB-5DBC-483C-BC2F-80C31009E44E}"/>
              </a:ext>
            </a:extLst>
          </p:cNvPr>
          <p:cNvSpPr/>
          <p:nvPr/>
        </p:nvSpPr>
        <p:spPr>
          <a:xfrm>
            <a:off x="2077615" y="353867"/>
            <a:ext cx="729964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Bureausans-Bold"/>
              </a:rPr>
              <a:t>Направления </a:t>
            </a:r>
            <a:r>
              <a:rPr lang="ru-RU" sz="4000" b="1" dirty="0" smtClean="0">
                <a:latin typeface="Bureausans-Bold"/>
              </a:rPr>
              <a:t>взаимодействия с </a:t>
            </a:r>
            <a:r>
              <a:rPr lang="ru-RU" sz="4000" b="1" dirty="0">
                <a:latin typeface="Bureausans-Bold"/>
              </a:rPr>
              <a:t>семьями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9242A9C-AA56-4085-887E-E50F18F1BA8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71602"/>
            <a:ext cx="1474236" cy="13902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6724404-4C54-4148-BEF5-EC1E0D6FDFB2}"/>
              </a:ext>
            </a:extLst>
          </p:cNvPr>
          <p:cNvSpPr/>
          <p:nvPr/>
        </p:nvSpPr>
        <p:spPr>
          <a:xfrm>
            <a:off x="559837" y="2237984"/>
            <a:ext cx="90506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 И А Г НОС Т И КО - А Н А Л И Т И Ч ЕС КОЕ –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данных о семьях, их запросах; планирование работы по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 анализа данных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 РОС ВЕ Т И Т Е Л ЬС КОЕ –просвещение по вопросам развития детей, выбора методов их обучения и воспитания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 У Л ЬТА Ц ИОН НОЕ – консультирование по вопросам взаимодействия с ребенком, особенностей его поведения</a:t>
            </a:r>
          </a:p>
        </p:txBody>
      </p:sp>
    </p:spTree>
    <p:extLst>
      <p:ext uri="{BB962C8B-B14F-4D97-AF65-F5344CB8AC3E}">
        <p14:creationId xmlns:p14="http://schemas.microsoft.com/office/powerpoint/2010/main" val="56741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0536578-7DC6-4F5B-9E4A-C46A4FB9BF79}"/>
              </a:ext>
            </a:extLst>
          </p:cNvPr>
          <p:cNvSpPr/>
          <p:nvPr/>
        </p:nvSpPr>
        <p:spPr>
          <a:xfrm>
            <a:off x="2105608" y="326771"/>
            <a:ext cx="74116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Bureausans-Regular"/>
              </a:rPr>
              <a:t>Коррекционно </a:t>
            </a:r>
            <a:r>
              <a:rPr lang="ru-RU" sz="4000" b="1" dirty="0" smtClean="0">
                <a:latin typeface="Bureausans-Regular"/>
              </a:rPr>
              <a:t>– развивающая работа </a:t>
            </a:r>
            <a:r>
              <a:rPr lang="ru-RU" sz="4000" b="1" dirty="0">
                <a:latin typeface="Bureausans-Regular"/>
              </a:rPr>
              <a:t>(КРР)</a:t>
            </a:r>
            <a:endParaRPr lang="ru-RU" sz="40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66E968E-BAC0-41BD-9161-5C57FE98680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71602"/>
            <a:ext cx="1474236" cy="13902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34133" y="1788099"/>
            <a:ext cx="95846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Коррекция нарушений развития у различных категорий детей, включая детей с особыми образовательными потребностями (ООП), в том числе детей с ОВЗ и детей-инвалидов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Квалифицированная помощь в освоении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программы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разностороннее развитие с учетом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возрастных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особенностей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695" y="3600859"/>
            <a:ext cx="3293973" cy="247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08" y="3570629"/>
            <a:ext cx="3334229" cy="250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08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256073F-7C01-4F5A-8CDE-26ECBE9EBFE8}"/>
              </a:ext>
            </a:extLst>
          </p:cNvPr>
          <p:cNvSpPr/>
          <p:nvPr/>
        </p:nvSpPr>
        <p:spPr>
          <a:xfrm>
            <a:off x="2058955" y="71602"/>
            <a:ext cx="945417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Bureausans-Bold"/>
              </a:rPr>
              <a:t>Направления</a:t>
            </a:r>
          </a:p>
          <a:p>
            <a:r>
              <a:rPr lang="ru-RU" sz="4000" b="1" dirty="0">
                <a:latin typeface="Bureausans-Bold"/>
              </a:rPr>
              <a:t>коррекционно-развивающей</a:t>
            </a:r>
          </a:p>
          <a:p>
            <a:r>
              <a:rPr lang="ru-RU" sz="4000" b="1" dirty="0">
                <a:latin typeface="Bureausans-Bold"/>
              </a:rPr>
              <a:t>работы 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1347046-2CFE-417C-B64B-B0465047F13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71602"/>
            <a:ext cx="1474236" cy="13902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6702C56-DC24-419A-9853-9D920A3FF470}"/>
              </a:ext>
            </a:extLst>
          </p:cNvPr>
          <p:cNvSpPr/>
          <p:nvPr/>
        </p:nvSpPr>
        <p:spPr>
          <a:xfrm>
            <a:off x="646906" y="2061185"/>
            <a:ext cx="441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адаптация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Проект «Радость добрых дел»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42" y="3545457"/>
            <a:ext cx="3220913" cy="181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916" y="4739805"/>
            <a:ext cx="2929761" cy="200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1"/>
          <a:stretch/>
        </p:blipFill>
        <p:spPr bwMode="auto">
          <a:xfrm>
            <a:off x="5321160" y="1375598"/>
            <a:ext cx="4130750" cy="32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227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EB64D4D-79F8-4206-AD10-0DA5B42B64B9}"/>
              </a:ext>
            </a:extLst>
          </p:cNvPr>
          <p:cNvSpPr/>
          <p:nvPr/>
        </p:nvSpPr>
        <p:spPr>
          <a:xfrm>
            <a:off x="1828800" y="214805"/>
            <a:ext cx="84797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Bureausans-Regular"/>
              </a:rPr>
              <a:t>Реализация</a:t>
            </a:r>
          </a:p>
          <a:p>
            <a:r>
              <a:rPr lang="ru-RU" sz="4000" b="1" dirty="0">
                <a:latin typeface="Bureausans-Regular"/>
              </a:rPr>
              <a:t>рабочей </a:t>
            </a:r>
            <a:r>
              <a:rPr lang="ru-RU" sz="4000" b="1" dirty="0" smtClean="0">
                <a:latin typeface="Bureausans-Regular"/>
              </a:rPr>
              <a:t>программы воспитания </a:t>
            </a:r>
            <a:endParaRPr lang="ru-RU" sz="4000" b="1" dirty="0">
              <a:latin typeface="Bureausans-Regular"/>
            </a:endParaRPr>
          </a:p>
          <a:p>
            <a:r>
              <a:rPr lang="ru-RU" sz="4000" b="1" dirty="0">
                <a:latin typeface="Bureausans-Regular"/>
              </a:rPr>
              <a:t>(РПВ)</a:t>
            </a:r>
            <a:endParaRPr lang="ru-RU" sz="40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E874081-B87F-4C74-AD2E-ABD2EC36E2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71602"/>
            <a:ext cx="1474236" cy="1390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6565" b="9887"/>
          <a:stretch/>
        </p:blipFill>
        <p:spPr bwMode="auto">
          <a:xfrm>
            <a:off x="4293664" y="1673525"/>
            <a:ext cx="4671420" cy="225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4886" r="15854"/>
          <a:stretch/>
        </p:blipFill>
        <p:spPr bwMode="auto">
          <a:xfrm>
            <a:off x="236108" y="2458529"/>
            <a:ext cx="3909165" cy="272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9" t="30357" r="5538" b="9479"/>
          <a:stretch/>
        </p:blipFill>
        <p:spPr bwMode="auto">
          <a:xfrm>
            <a:off x="4293664" y="4132052"/>
            <a:ext cx="4671420" cy="259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275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463BB81-9A51-4E2E-B399-8FB9182EF985}"/>
              </a:ext>
            </a:extLst>
          </p:cNvPr>
          <p:cNvSpPr/>
          <p:nvPr/>
        </p:nvSpPr>
        <p:spPr>
          <a:xfrm>
            <a:off x="2217576" y="532008"/>
            <a:ext cx="72623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Bureausans-Bold"/>
              </a:rPr>
              <a:t>Ключевые направления</a:t>
            </a:r>
          </a:p>
          <a:p>
            <a:r>
              <a:rPr lang="ru-RU" sz="4000" b="1" dirty="0">
                <a:latin typeface="Bureausans-Bold"/>
              </a:rPr>
              <a:t>воспитания детей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1EAE2E3-6C04-45BE-8D74-3F00B0CAA01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71602"/>
            <a:ext cx="1474236" cy="13902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6D13787-AEB3-4715-9F20-D03C62FAC720}"/>
              </a:ext>
            </a:extLst>
          </p:cNvPr>
          <p:cNvSpPr/>
          <p:nvPr/>
        </p:nvSpPr>
        <p:spPr>
          <a:xfrm>
            <a:off x="905069" y="1993228"/>
            <a:ext cx="45029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Патриотическое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Духовно – нравственное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Социальное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Познавательное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Физическое и оздоровительное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Трудовое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Эстетическое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1" b="7831"/>
          <a:stretch/>
        </p:blipFill>
        <p:spPr bwMode="auto">
          <a:xfrm>
            <a:off x="5408057" y="2252021"/>
            <a:ext cx="4253527" cy="250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645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30DF48-AFD7-4E74-8FBB-635F29C7C515}"/>
              </a:ext>
            </a:extLst>
          </p:cNvPr>
          <p:cNvSpPr/>
          <p:nvPr/>
        </p:nvSpPr>
        <p:spPr>
          <a:xfrm>
            <a:off x="2254897" y="383453"/>
            <a:ext cx="823299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Bureausans-Bold"/>
              </a:rPr>
              <a:t>Программа </a:t>
            </a:r>
            <a:r>
              <a:rPr lang="ru-RU" sz="4000" b="1" dirty="0" smtClean="0">
                <a:latin typeface="Bureausans-Bold"/>
              </a:rPr>
              <a:t>  воспитания</a:t>
            </a:r>
            <a:endParaRPr lang="ru-RU" sz="4000" b="1" dirty="0">
              <a:latin typeface="Bureausans-Bold"/>
            </a:endParaRPr>
          </a:p>
          <a:p>
            <a:r>
              <a:rPr lang="ru-RU" sz="4000" b="1" dirty="0">
                <a:latin typeface="Bureausans-Bold"/>
              </a:rPr>
              <a:t>предусматривает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F80B48A-C94F-4525-8442-05E715BB300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71602"/>
            <a:ext cx="1474236" cy="13902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A01F591-8170-408E-BA59-0544AF0C1EDC}"/>
              </a:ext>
            </a:extLst>
          </p:cNvPr>
          <p:cNvSpPr/>
          <p:nvPr/>
        </p:nvSpPr>
        <p:spPr>
          <a:xfrm>
            <a:off x="267420" y="2258008"/>
            <a:ext cx="117578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детей традиционным ценностям российского общества: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жизнь, достоинство;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права и свободы человека;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патриотизм, гражданственность, служение Отечеству и ответственность за его судьбу;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высокие нравственные идеалы;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крепкая семья;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созидательный труд, приоритет духовного над материальным;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гуманизм, милосердие, справедливость, коллективизм</a:t>
            </a:r>
          </a:p>
        </p:txBody>
      </p:sp>
    </p:spTree>
    <p:extLst>
      <p:ext uri="{BB962C8B-B14F-4D97-AF65-F5344CB8AC3E}">
        <p14:creationId xmlns:p14="http://schemas.microsoft.com/office/powerpoint/2010/main" val="2944619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8367" y="373021"/>
            <a:ext cx="857615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Отряд маленьких волонтеров «Доброе сердце»</a:t>
            </a:r>
          </a:p>
          <a:p>
            <a:r>
              <a:rPr lang="ru-RU" dirty="0" smtClean="0"/>
              <a:t>САМЫЙ </a:t>
            </a:r>
            <a:r>
              <a:rPr lang="ru-RU" dirty="0"/>
              <a:t>ПЕРВЫЙ детский волонтерский форум </a:t>
            </a:r>
            <a:r>
              <a:rPr lang="ru-RU" dirty="0" smtClean="0"/>
              <a:t>на </a:t>
            </a:r>
            <a:r>
              <a:rPr lang="ru-RU" dirty="0"/>
              <a:t>базе Вологодского государственного университета, </a:t>
            </a:r>
            <a:r>
              <a:rPr lang="ru-RU" dirty="0" smtClean="0"/>
              <a:t>организатор </a:t>
            </a:r>
            <a:r>
              <a:rPr lang="ru-RU" dirty="0"/>
              <a:t>которого являлся </a:t>
            </a:r>
            <a:r>
              <a:rPr lang="ru-RU" dirty="0">
                <a:hlinkClick r:id="rId2"/>
              </a:rPr>
              <a:t>Молодежный центр ГОРКОМ35</a:t>
            </a:r>
            <a:r>
              <a:rPr lang="ru-RU" dirty="0"/>
              <a:t> и </a:t>
            </a:r>
            <a:r>
              <a:rPr lang="ru-RU" u="sng" dirty="0">
                <a:hlinkClick r:id="rId3"/>
              </a:rPr>
              <a:t>Ассоциация детских волонтерских отрядов</a:t>
            </a:r>
            <a:endParaRPr lang="ru-RU" dirty="0"/>
          </a:p>
        </p:txBody>
      </p:sp>
      <p:pic>
        <p:nvPicPr>
          <p:cNvPr id="1026" name="Picture 2" descr="C:\Users\User\Desktop\ВОЛОНТЕРЫ\fnGzDq69gk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35" y="1501557"/>
            <a:ext cx="3369501" cy="2527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ВОЛОНТЕРЫ\PaZ0CCiCPB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34" y="4146114"/>
            <a:ext cx="3369501" cy="2527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ВОЛОНТЕРЫ\TjBJvBuOSy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44"/>
          <a:stretch/>
        </p:blipFill>
        <p:spPr bwMode="auto">
          <a:xfrm>
            <a:off x="5417061" y="1600995"/>
            <a:ext cx="3858522" cy="2527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500" y="4146113"/>
            <a:ext cx="3858522" cy="2574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251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F4520F6-B33D-4F9A-8A2A-1B7B39D835B0}"/>
              </a:ext>
            </a:extLst>
          </p:cNvPr>
          <p:cNvSpPr/>
          <p:nvPr/>
        </p:nvSpPr>
        <p:spPr>
          <a:xfrm>
            <a:off x="1642187" y="698588"/>
            <a:ext cx="87862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Bureausans-Regular"/>
              </a:rPr>
              <a:t>Реализация календарного </a:t>
            </a:r>
            <a:r>
              <a:rPr lang="ru-RU" sz="4000" b="1" dirty="0">
                <a:latin typeface="Bureausans-Regular"/>
              </a:rPr>
              <a:t>плана</a:t>
            </a:r>
          </a:p>
          <a:p>
            <a:r>
              <a:rPr lang="ru-RU" sz="4000" b="1" dirty="0">
                <a:latin typeface="Bureausans-Regular"/>
              </a:rPr>
              <a:t>воспитательной работы</a:t>
            </a:r>
            <a:endParaRPr lang="ru-RU" sz="40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BBF09B7-9D78-4398-8499-2DFC2F035EB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71602"/>
            <a:ext cx="1474236" cy="13902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05442" y="2168938"/>
            <a:ext cx="97133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воспитательной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практике дошкольной организации, реализующей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Программу, дополнительно к Примерному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перечню федерального календарного плана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воспитательной работы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включается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 января праздник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славного русского богатыря Ильи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Муромца,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7 января - Рождество Христово,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24–30 марта - неделя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детской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книги,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апрель-май - светлый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Пасхальный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праздник,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 июня - праздник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Великого русского полководца Димитрия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Донского,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15 октября - праздник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Великого русского флотоводца Федора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Ушакова,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16 октября - Международный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хлеба,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28 октября - День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бабушек и дедушек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России,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 декабря - праздник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Великого русского полководца Александра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Невского.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81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2CB108B-CA16-43BB-A299-86660AE41C78}"/>
              </a:ext>
            </a:extLst>
          </p:cNvPr>
          <p:cNvSpPr/>
          <p:nvPr/>
        </p:nvSpPr>
        <p:spPr>
          <a:xfrm>
            <a:off x="1749349" y="952666"/>
            <a:ext cx="95836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Bureausans-Bold"/>
              </a:rPr>
              <a:t>Мероприятия по календарному</a:t>
            </a:r>
          </a:p>
          <a:p>
            <a:r>
              <a:rPr lang="ru-RU" sz="4000" b="1" dirty="0">
                <a:latin typeface="Bureausans-Bold"/>
              </a:rPr>
              <a:t>п</a:t>
            </a:r>
            <a:r>
              <a:rPr lang="ru-RU" sz="4000" b="1" dirty="0" smtClean="0">
                <a:latin typeface="Bureausans-Bold"/>
              </a:rPr>
              <a:t>лану </a:t>
            </a:r>
            <a:r>
              <a:rPr lang="ru-RU" sz="4000" b="1" dirty="0">
                <a:latin typeface="Bureausans-Bold"/>
              </a:rPr>
              <a:t>воспитательной работы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343C750-2B3B-4812-AE09-620314FDED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71602"/>
            <a:ext cx="1474236" cy="13902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33C9E83-854E-4FA3-AED4-89D08645F472}"/>
              </a:ext>
            </a:extLst>
          </p:cNvPr>
          <p:cNvSpPr/>
          <p:nvPr/>
        </p:nvSpPr>
        <p:spPr>
          <a:xfrm>
            <a:off x="995265" y="2795894"/>
            <a:ext cx="90817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мероприятия учитывают особенности образовательной программы ДОО, возрастные, физиологические и психоэмоциональные особенности детей.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ДОО вправе наряду с Планом проводить иные мероприятия согласно программе воспитания, по ключевым направлениям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и дополнительного образования детей.</a:t>
            </a:r>
          </a:p>
        </p:txBody>
      </p:sp>
    </p:spTree>
    <p:extLst>
      <p:ext uri="{BB962C8B-B14F-4D97-AF65-F5344CB8AC3E}">
        <p14:creationId xmlns:p14="http://schemas.microsoft.com/office/powerpoint/2010/main" val="1829420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371CFEE-06B2-45C7-9A0C-1703FD50B498}"/>
              </a:ext>
            </a:extLst>
          </p:cNvPr>
          <p:cNvSpPr/>
          <p:nvPr/>
        </p:nvSpPr>
        <p:spPr>
          <a:xfrm>
            <a:off x="223934" y="3396343"/>
            <a:ext cx="998375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Calibri" panose="020F0502020204030204" pitchFamily="34" charset="0"/>
              </a:rPr>
              <a:t>«Мы разрабатываем такую программу, я, наверное, впервые об этом скажу, помощи родителям, у которых родился ребенок, именно с точки зрения того, как его воспитывать».</a:t>
            </a:r>
          </a:p>
          <a:p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b="1" i="1" dirty="0">
                <a:solidFill>
                  <a:srgbClr val="000000"/>
                </a:solidFill>
                <a:latin typeface="Calibri" panose="020F0502020204030204" pitchFamily="34" charset="0"/>
              </a:rPr>
              <a:t>«Ребенок в дошкольном возрасте должен максимально развиваться, он должен общаться со сверстниками, играть, у него должны развиваться все основные психологические функции.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ru-RU" b="1" i="1" dirty="0">
                <a:solidFill>
                  <a:srgbClr val="000000"/>
                </a:solidFill>
                <a:latin typeface="Calibri" panose="020F0502020204030204" pitchFamily="34" charset="0"/>
              </a:rPr>
              <a:t>А в школе его уже потом научат читать и писать».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r>
              <a:rPr lang="ru-RU" sz="1600" b="1" i="1" dirty="0">
                <a:solidFill>
                  <a:srgbClr val="000000"/>
                </a:solidFill>
                <a:latin typeface="Calibri" panose="020F0502020204030204" pitchFamily="34" charset="0"/>
              </a:rPr>
              <a:t>Из выступления 30.03.2021г. 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r>
              <a:rPr lang="ru-RU" sz="1600" b="1" i="1" dirty="0">
                <a:solidFill>
                  <a:srgbClr val="000000"/>
                </a:solidFill>
                <a:latin typeface="Calibri" panose="020F0502020204030204" pitchFamily="34" charset="0"/>
              </a:rPr>
              <a:t>в рамках программы "Диалог" на телеканале "Россия-24".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E879DF0-DEA8-4C75-9B92-451BA04F5588}"/>
              </a:ext>
            </a:extLst>
          </p:cNvPr>
          <p:cNvSpPr/>
          <p:nvPr/>
        </p:nvSpPr>
        <p:spPr>
          <a:xfrm>
            <a:off x="223934" y="2105937"/>
            <a:ext cx="4898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Министр просвещения Российской Федерации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Кравцов Сергей Сергеевич: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1C65E95-8A48-4E6C-BE3B-7585E6ACA07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71602"/>
            <a:ext cx="1474236" cy="1390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Поздравление Министра просвещения России Сергея Кравцова с Днем СПО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9" t="14573" r="11728" b="3918"/>
          <a:stretch/>
        </p:blipFill>
        <p:spPr bwMode="auto">
          <a:xfrm>
            <a:off x="5517736" y="243433"/>
            <a:ext cx="3496867" cy="300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488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3679F17-FD6E-4ECD-9A1D-886C4657E540}"/>
              </a:ext>
            </a:extLst>
          </p:cNvPr>
          <p:cNvSpPr/>
          <p:nvPr/>
        </p:nvSpPr>
        <p:spPr>
          <a:xfrm>
            <a:off x="1807029" y="71602"/>
            <a:ext cx="766354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Bureausans-Bold"/>
              </a:rPr>
              <a:t>Формат воспитательных</a:t>
            </a:r>
          </a:p>
          <a:p>
            <a:r>
              <a:rPr lang="ru-RU" sz="4000" b="1" dirty="0">
                <a:latin typeface="Bureausans-Bold"/>
              </a:rPr>
              <a:t>событий в течение года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3253620-4BF2-48FC-ABAD-9DAC5ED5B1D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71602"/>
            <a:ext cx="1474236" cy="13902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62C178B-A18B-42E3-BDDF-D27D31505D0A}"/>
              </a:ext>
            </a:extLst>
          </p:cNvPr>
          <p:cNvSpPr/>
          <p:nvPr/>
        </p:nvSpPr>
        <p:spPr>
          <a:xfrm>
            <a:off x="1175658" y="2248678"/>
            <a:ext cx="8686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Рассказ, беседа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Чтение художественной или познавательной литературы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Конкурс или выставка детских рисунков и поделок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Театрализованная деятельность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Презентация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Создание коллекций, издание детских книг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Акции, проекты, утренники и т.д.</a:t>
            </a:r>
          </a:p>
        </p:txBody>
      </p:sp>
    </p:spTree>
    <p:extLst>
      <p:ext uri="{BB962C8B-B14F-4D97-AF65-F5344CB8AC3E}">
        <p14:creationId xmlns:p14="http://schemas.microsoft.com/office/powerpoint/2010/main" val="4046154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3E9890D-12AD-4273-AC4B-7488623BD7CF}"/>
              </a:ext>
            </a:extLst>
          </p:cNvPr>
          <p:cNvSpPr/>
          <p:nvPr/>
        </p:nvSpPr>
        <p:spPr>
          <a:xfrm>
            <a:off x="1874605" y="203644"/>
            <a:ext cx="85855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Bureausans-Regular"/>
              </a:rPr>
              <a:t>Особенности  </a:t>
            </a:r>
            <a:endParaRPr lang="ru-RU" sz="4000" b="1" dirty="0" smtClean="0">
              <a:latin typeface="Bureausans-Regular"/>
            </a:endParaRPr>
          </a:p>
          <a:p>
            <a:r>
              <a:rPr lang="ru-RU" sz="4000" b="1" dirty="0" smtClean="0">
                <a:latin typeface="Bureausans-Regular"/>
              </a:rPr>
              <a:t>развивающей предметно – пространственной среды</a:t>
            </a:r>
            <a:endParaRPr lang="ru-RU" sz="4000" b="1" dirty="0">
              <a:latin typeface="Bureausans-Regular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CBDAE65-000D-4949-A2D4-2849B6AD332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71602"/>
            <a:ext cx="1474236" cy="1390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605" y="2277032"/>
            <a:ext cx="5818839" cy="436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564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1637C70-3D7E-4A8A-A4C1-549B66CC7854}"/>
              </a:ext>
            </a:extLst>
          </p:cNvPr>
          <p:cNvSpPr/>
          <p:nvPr/>
        </p:nvSpPr>
        <p:spPr>
          <a:xfrm>
            <a:off x="1846896" y="655331"/>
            <a:ext cx="92367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Bureausans-Bold"/>
              </a:rPr>
              <a:t>РППС и </a:t>
            </a:r>
          </a:p>
          <a:p>
            <a:r>
              <a:rPr lang="ru-RU" sz="4000" b="1" dirty="0" smtClean="0">
                <a:latin typeface="Bureausans-Bold"/>
              </a:rPr>
              <a:t>учебно – методические материалы</a:t>
            </a:r>
            <a:endParaRPr lang="ru-RU" sz="4000" b="1" dirty="0">
              <a:latin typeface="Bureausans-Bold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173CE4B-5213-4271-B2A4-67904B226DB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71602"/>
            <a:ext cx="1474236" cy="13902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3AED513-50EE-4C82-8C8B-FDBCCB68206E}"/>
              </a:ext>
            </a:extLst>
          </p:cNvPr>
          <p:cNvSpPr/>
          <p:nvPr/>
        </p:nvSpPr>
        <p:spPr>
          <a:xfrm>
            <a:off x="1259633" y="2556587"/>
            <a:ext cx="79403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Соответствуют санитарным нормам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Соответствуют задачам федеральной образовательной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дошкольного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Отвечают образовательным потребностям воспитанников</a:t>
            </a:r>
          </a:p>
        </p:txBody>
      </p:sp>
    </p:spTree>
    <p:extLst>
      <p:ext uri="{BB962C8B-B14F-4D97-AF65-F5344CB8AC3E}">
        <p14:creationId xmlns:p14="http://schemas.microsoft.com/office/powerpoint/2010/main" val="1615596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13C3CCA-3E01-4422-A691-FF4D6E8A5F3C}"/>
              </a:ext>
            </a:extLst>
          </p:cNvPr>
          <p:cNvSpPr/>
          <p:nvPr/>
        </p:nvSpPr>
        <p:spPr>
          <a:xfrm>
            <a:off x="3337249" y="162482"/>
            <a:ext cx="5974702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– детский сад № 99 «Почемучка»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160022, г. Вологда, ул. Ярославская, д. 22-а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(8172) 78-10-08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en-US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dou99@vologda-city.ru</a:t>
            </a:r>
            <a:r>
              <a:rPr lang="ru-RU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C4DFC55-18BA-44F4-8301-E429D7C1216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0" y="264528"/>
            <a:ext cx="2346241" cy="22547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978694B-425F-45B3-A3B2-EDC52E453DE2}"/>
              </a:ext>
            </a:extLst>
          </p:cNvPr>
          <p:cNvSpPr/>
          <p:nvPr/>
        </p:nvSpPr>
        <p:spPr>
          <a:xfrm>
            <a:off x="3188808" y="2993248"/>
            <a:ext cx="7716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Bureausans-Bold"/>
              </a:rPr>
              <a:t>Спасибо за внимание!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84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B8B03ED-B14A-472F-BD5A-BC80BDBC5BA1}"/>
              </a:ext>
            </a:extLst>
          </p:cNvPr>
          <p:cNvSpPr/>
          <p:nvPr/>
        </p:nvSpPr>
        <p:spPr>
          <a:xfrm>
            <a:off x="1720706" y="71602"/>
            <a:ext cx="82773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Bureausans-Regular"/>
              </a:rPr>
              <a:t>Структура и содержание </a:t>
            </a:r>
            <a:r>
              <a:rPr lang="ru-RU" sz="4000" b="1" dirty="0" smtClean="0">
                <a:latin typeface="Bureausans-Regular"/>
              </a:rPr>
              <a:t>ОП ДО</a:t>
            </a:r>
            <a:endParaRPr lang="ru-RU" sz="4000" b="1" dirty="0">
              <a:latin typeface="Bureausans-Regular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35553ED-2C4E-4E2E-AC2E-E5BCF787686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23" y="71602"/>
            <a:ext cx="1357515" cy="12589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500564" y="1123418"/>
            <a:ext cx="1160229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	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ЦЕЛЕВОЙ РАЗДЕЛ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1.1	Пояснительная записка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1.1.1.	Цели и задачи реализации Программы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1.1.2	Принципы и подходы к формированию Программы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1.1.3	Значимые характеристики, в том числе характеристики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особенностей развития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детей раннего и дошкольного возраста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1.2.	Планируемые результаты реализации Программы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1.3.	Развивающее оценивание качества образовательной деятельности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Педагогическая диагностика достижения планируемых результатов)	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2.	СОДЕРЖАТЕЛЬНЫЙРАЗДЕЛ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2.1	Задачи и содержание образования (обучения и воспитания)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образовательным областям: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2.1.1	Социально-коммуникативное развитие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2.1.2.	Познавательное развитие	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2.1.3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	Речевое развитие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2.1.4.	Художественно-эстетическое развитие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2.1.5.	Физическое развитие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2.2.	Вариативные формы, способы, методы и средства реализации Программы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2.3.	Особенности образовательной деятельности разных видов и культурных практик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2.4.	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Способы и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направления поддержки детской инициативы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2.5.	Особенности взаимодействия педагогического коллектива с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семьями воспитанников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2.6.	Направления и задачи коррекционно-развивающей работы (КРР)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2.7.	Рабочая программа воспитания (РПВ)	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3.	ОРГАНИЗАЦИОННЫЙРАЗДЕЛ	  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3.1.	Психолого-педагогические условия реализации Программы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3.2.	Особенности организации развивающей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предметно-пространственной среды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(РППС)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3.3.	Материально-техническое обеспечение, обеспеченность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методическими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материалами и средствами обучения и воспитания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3.4.	Перечень художественной литературы, музыкальных, анимационных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произведений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, произведений изобразительного искусства для реализации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Программы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3.5.	Кадровые условия реализации Программы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3.6.	Распорядок и/или режим дня в группах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3.7.	Примерный календарный план воспитательной работы	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4.	ДОПОЛНИТЕЛЬНЫЙ РАЗДЕЛ ПРОГРАММЫ	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4.1.	Краткая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презентация Программы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18984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CC204EB-BF04-44D2-87B9-22A67AF70D6D}"/>
              </a:ext>
            </a:extLst>
          </p:cNvPr>
          <p:cNvSpPr/>
          <p:nvPr/>
        </p:nvSpPr>
        <p:spPr>
          <a:xfrm>
            <a:off x="1642187" y="326785"/>
            <a:ext cx="96881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Bureausans-Bold"/>
              </a:rPr>
              <a:t>Образовательная программа </a:t>
            </a:r>
            <a:r>
              <a:rPr lang="ru-RU" sz="4000" b="1" dirty="0" smtClean="0">
                <a:latin typeface="Bureausans-Bold"/>
              </a:rPr>
              <a:t>ДО</a:t>
            </a:r>
            <a:endParaRPr lang="ru-RU" sz="4000" b="1" dirty="0">
              <a:latin typeface="Bureausans-Bold"/>
            </a:endParaRPr>
          </a:p>
          <a:p>
            <a:r>
              <a:rPr lang="ru-RU" sz="4000" b="1" dirty="0">
                <a:latin typeface="Bureausans-Bold"/>
              </a:rPr>
              <a:t>включает две </a:t>
            </a:r>
            <a:r>
              <a:rPr lang="ru-RU" sz="4000" b="1" dirty="0" smtClean="0">
                <a:latin typeface="Bureausans-Bold"/>
              </a:rPr>
              <a:t>части</a:t>
            </a:r>
            <a:endParaRPr lang="ru-RU" sz="4000" b="1" dirty="0">
              <a:latin typeface="Bureausans-Bold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78D4994-D5CB-4345-A3C6-32249C870C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71602"/>
            <a:ext cx="1474236" cy="13902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02B7C2C-D878-4617-B8D5-6C9BBE1BE3EB}"/>
              </a:ext>
            </a:extLst>
          </p:cNvPr>
          <p:cNvSpPr/>
          <p:nvPr/>
        </p:nvSpPr>
        <p:spPr>
          <a:xfrm>
            <a:off x="559836" y="2462259"/>
            <a:ext cx="92901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Обязательная часть – 60% от общего объема программы.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Вариативная или часть, формируемая участниками образовательных отношений, – 40%.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отражает специфику нашего региона, традиции детского сада.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образовательной программы соответствует ФОП ДО и ФГОС ДО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предполагает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дополнительной нагрузки на детей.</a:t>
            </a:r>
          </a:p>
        </p:txBody>
      </p:sp>
    </p:spTree>
    <p:extLst>
      <p:ext uri="{BB962C8B-B14F-4D97-AF65-F5344CB8AC3E}">
        <p14:creationId xmlns:p14="http://schemas.microsoft.com/office/powerpoint/2010/main" val="3252131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54F3A6D-D090-40A8-9D42-486E493BC38F}"/>
              </a:ext>
            </a:extLst>
          </p:cNvPr>
          <p:cNvSpPr/>
          <p:nvPr/>
        </p:nvSpPr>
        <p:spPr>
          <a:xfrm>
            <a:off x="1840420" y="71602"/>
            <a:ext cx="92876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Bureausans-Bold"/>
              </a:rPr>
              <a:t>Программа включает </a:t>
            </a:r>
            <a:endParaRPr lang="ru-RU" sz="4000" b="1" dirty="0" smtClean="0">
              <a:latin typeface="Bureausans-Bold"/>
            </a:endParaRPr>
          </a:p>
          <a:p>
            <a:r>
              <a:rPr lang="ru-RU" sz="4000" b="1" dirty="0">
                <a:latin typeface="Bureausans-Bold"/>
              </a:rPr>
              <a:t>п</a:t>
            </a:r>
            <a:r>
              <a:rPr lang="ru-RU" sz="4000" b="1" dirty="0" smtClean="0">
                <a:latin typeface="Bureausans-Bold"/>
              </a:rPr>
              <a:t>ять направлений развития </a:t>
            </a:r>
            <a:r>
              <a:rPr lang="ru-RU" sz="4000" b="1" dirty="0">
                <a:latin typeface="Bureausans-Bold"/>
              </a:rPr>
              <a:t>детей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CF26F19-55C6-484B-A7F8-5FF66C54DA4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71602"/>
            <a:ext cx="1474236" cy="13902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ED69AF8-C6EF-4DEF-B0FC-69E36C9F2C13}"/>
              </a:ext>
            </a:extLst>
          </p:cNvPr>
          <p:cNvSpPr/>
          <p:nvPr/>
        </p:nvSpPr>
        <p:spPr>
          <a:xfrm>
            <a:off x="1840420" y="4534525"/>
            <a:ext cx="58057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Социально – коммуникативное развитие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Познавательное развитие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Речевое развитие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Художественно – эстетическое развитие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Физическое развитие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6" y="1813845"/>
            <a:ext cx="2846388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123" y="1813845"/>
            <a:ext cx="309839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399" y="1813845"/>
            <a:ext cx="2773362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889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5E76CCD-6CA5-4B25-BD9B-093B867AD056}"/>
              </a:ext>
            </a:extLst>
          </p:cNvPr>
          <p:cNvSpPr/>
          <p:nvPr/>
        </p:nvSpPr>
        <p:spPr>
          <a:xfrm>
            <a:off x="1642186" y="473573"/>
            <a:ext cx="84713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Bureausans-Regular"/>
              </a:rPr>
              <a:t>Особенности образовательной</a:t>
            </a:r>
          </a:p>
          <a:p>
            <a:r>
              <a:rPr lang="ru-RU" sz="4000" b="1" dirty="0">
                <a:latin typeface="Bureausans-Regular"/>
              </a:rPr>
              <a:t>деятельности</a:t>
            </a:r>
            <a:endParaRPr lang="ru-RU" sz="40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41ECC1A-B495-434B-B1A2-D3E9081C224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71602"/>
            <a:ext cx="1474236" cy="13902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30441" y="1797012"/>
            <a:ext cx="78537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Патриотизм и семейные ценности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Традиционные духовно – нравственные ценности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Основы финансовой грамотности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Волонтерское движение – проект «Радость добрых дел»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68621"/>
            <a:ext cx="4360502" cy="284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988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862C69C-E680-40ED-BCDE-2F4BC243AC14}"/>
              </a:ext>
            </a:extLst>
          </p:cNvPr>
          <p:cNvSpPr/>
          <p:nvPr/>
        </p:nvSpPr>
        <p:spPr>
          <a:xfrm>
            <a:off x="1984662" y="190205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latin typeface="Bureausans-Bold"/>
              </a:rPr>
              <a:t>Игра – в приоритете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E1967C0-1EB6-49F6-93E1-6FDCDA0691C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71602"/>
            <a:ext cx="1474236" cy="13902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208E662-D076-4989-8E9E-C68417260BB7}"/>
              </a:ext>
            </a:extLst>
          </p:cNvPr>
          <p:cNvSpPr/>
          <p:nvPr/>
        </p:nvSpPr>
        <p:spPr>
          <a:xfrm>
            <a:off x="1642187" y="1026576"/>
            <a:ext cx="69419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игр, в детском саду будут занятия по расписанию и культурные практики во вторую половину дня – разные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 на разную тематику.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будет время на самостоятельную деятельность.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630" y="2787501"/>
            <a:ext cx="6437348" cy="362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568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AD9D64F-0F68-4DBB-8F93-66208B740BEB}"/>
              </a:ext>
            </a:extLst>
          </p:cNvPr>
          <p:cNvSpPr/>
          <p:nvPr/>
        </p:nvSpPr>
        <p:spPr>
          <a:xfrm>
            <a:off x="1950096" y="168239"/>
            <a:ext cx="946604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Bureausans-Bold"/>
              </a:rPr>
              <a:t>Чтобы обучать и развивать</a:t>
            </a:r>
          </a:p>
          <a:p>
            <a:r>
              <a:rPr lang="ru-RU" sz="4000" b="1" dirty="0">
                <a:latin typeface="Bureausans-Bold"/>
              </a:rPr>
              <a:t>детей, педагоги будут</a:t>
            </a:r>
          </a:p>
          <a:p>
            <a:r>
              <a:rPr lang="ru-RU" sz="4000" b="1" dirty="0">
                <a:latin typeface="Bureausans-Bold"/>
              </a:rPr>
              <a:t>использовать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C8D4C6F-C635-450C-8B0C-4C2BD0938FC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71602"/>
            <a:ext cx="1474236" cy="13902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E9ED1038-A28C-4F13-ABFF-D4744569EB13}"/>
              </a:ext>
            </a:extLst>
          </p:cNvPr>
          <p:cNvSpPr/>
          <p:nvPr/>
        </p:nvSpPr>
        <p:spPr>
          <a:xfrm>
            <a:off x="587827" y="2384230"/>
            <a:ext cx="88547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дистанционные образовательные технологии,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электронное обучение и др., кроме тех, которые могут нанести вред здоровью детей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демонстрационные и раздаточные; визуальные,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аудийные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аудиовизуальные; естественные и искусственные;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реальные и виртуальные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Методы: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словесные, наглядные, практические (+ на основе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познавательной деятельности)</a:t>
            </a:r>
          </a:p>
        </p:txBody>
      </p:sp>
    </p:spTree>
    <p:extLst>
      <p:ext uri="{BB962C8B-B14F-4D97-AF65-F5344CB8AC3E}">
        <p14:creationId xmlns:p14="http://schemas.microsoft.com/office/powerpoint/2010/main" val="4045299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0C89E65-71FE-4A77-9C4E-5DCA2B10F0D1}"/>
              </a:ext>
            </a:extLst>
          </p:cNvPr>
          <p:cNvSpPr/>
          <p:nvPr/>
        </p:nvSpPr>
        <p:spPr>
          <a:xfrm>
            <a:off x="2058953" y="272248"/>
            <a:ext cx="73183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Bureausans-Regular"/>
              </a:rPr>
              <a:t>Особенности взаимодействия</a:t>
            </a:r>
          </a:p>
          <a:p>
            <a:r>
              <a:rPr lang="ru-RU" sz="4000" b="1" dirty="0">
                <a:latin typeface="Bureausans-Regular"/>
              </a:rPr>
              <a:t>с семьями воспитанников</a:t>
            </a:r>
            <a:endParaRPr lang="ru-RU" sz="40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B653ED0-A04F-458D-96F4-760BF4ED56D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71602"/>
            <a:ext cx="1474236" cy="1390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96" y="2653408"/>
            <a:ext cx="4272753" cy="266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6"/>
          <a:stretch/>
        </p:blipFill>
        <p:spPr bwMode="auto">
          <a:xfrm>
            <a:off x="800401" y="2653408"/>
            <a:ext cx="3900995" cy="266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3357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685</TotalTime>
  <Words>913</Words>
  <Application>Microsoft Office PowerPoint</Application>
  <PresentationFormat>Произвольный</PresentationFormat>
  <Paragraphs>173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Пользователь</cp:lastModifiedBy>
  <cp:revision>33</cp:revision>
  <dcterms:created xsi:type="dcterms:W3CDTF">2023-09-02T17:43:20Z</dcterms:created>
  <dcterms:modified xsi:type="dcterms:W3CDTF">2023-11-22T10:13:49Z</dcterms:modified>
</cp:coreProperties>
</file>